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2" r:id="rId3"/>
    <p:sldId id="263" r:id="rId4"/>
    <p:sldId id="258" r:id="rId5"/>
    <p:sldId id="257" r:id="rId6"/>
    <p:sldId id="259" r:id="rId7"/>
    <p:sldId id="260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73" r:id="rId16"/>
    <p:sldId id="272" r:id="rId17"/>
    <p:sldId id="274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0" y="8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F79DF-0F6F-433A-AF23-8BA6CBFA140C}" type="datetimeFigureOut">
              <a:rPr lang="ru-RU" smtClean="0"/>
              <a:t>11.11.2013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34827-4490-4489-939A-E64EE76715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F79DF-0F6F-433A-AF23-8BA6CBFA140C}" type="datetimeFigureOut">
              <a:rPr lang="ru-RU" smtClean="0"/>
              <a:t>11.11.2013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34827-4490-4489-939A-E64EE76715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F79DF-0F6F-433A-AF23-8BA6CBFA140C}" type="datetimeFigureOut">
              <a:rPr lang="ru-RU" smtClean="0"/>
              <a:t>11.11.2013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34827-4490-4489-939A-E64EE76715F7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F79DF-0F6F-433A-AF23-8BA6CBFA140C}" type="datetimeFigureOut">
              <a:rPr lang="ru-RU" smtClean="0"/>
              <a:t>11.11.2013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34827-4490-4489-939A-E64EE76715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F79DF-0F6F-433A-AF23-8BA6CBFA140C}" type="datetimeFigureOut">
              <a:rPr lang="ru-RU" smtClean="0"/>
              <a:t>11.11.2013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34827-4490-4489-939A-E64EE76715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F79DF-0F6F-433A-AF23-8BA6CBFA140C}" type="datetimeFigureOut">
              <a:rPr lang="ru-RU" smtClean="0"/>
              <a:t>11.11.2013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34827-4490-4489-939A-E64EE76715F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F79DF-0F6F-433A-AF23-8BA6CBFA140C}" type="datetimeFigureOut">
              <a:rPr lang="ru-RU" smtClean="0"/>
              <a:t>11.11.2013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34827-4490-4489-939A-E64EE76715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F79DF-0F6F-433A-AF23-8BA6CBFA140C}" type="datetimeFigureOut">
              <a:rPr lang="ru-RU" smtClean="0"/>
              <a:t>11.11.2013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34827-4490-4489-939A-E64EE76715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F79DF-0F6F-433A-AF23-8BA6CBFA140C}" type="datetimeFigureOut">
              <a:rPr lang="ru-RU" smtClean="0"/>
              <a:t>11.11.2013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34827-4490-4489-939A-E64EE76715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F79DF-0F6F-433A-AF23-8BA6CBFA140C}" type="datetimeFigureOut">
              <a:rPr lang="ru-RU" smtClean="0"/>
              <a:t>11.11.2013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34827-4490-4489-939A-E64EE76715F7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F79DF-0F6F-433A-AF23-8BA6CBFA140C}" type="datetimeFigureOut">
              <a:rPr lang="ru-RU" smtClean="0"/>
              <a:t>11.11.2013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34827-4490-4489-939A-E64EE76715F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87F79DF-0F6F-433A-AF23-8BA6CBFA140C}" type="datetimeFigureOut">
              <a:rPr lang="ru-RU" smtClean="0"/>
              <a:t>11.11.2013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B034827-4490-4489-939A-E64EE76715F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Формы и процедуры аттестации педагогических кадров </a:t>
            </a: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 2013 </a:t>
            </a: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году.</a:t>
            </a:r>
            <a:b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Дополнения и изменения.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4581128"/>
            <a:ext cx="5760640" cy="1584176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>
                <a:solidFill>
                  <a:schemeClr val="tx2"/>
                </a:solidFill>
              </a:rPr>
              <a:t>Закирова </a:t>
            </a:r>
            <a:r>
              <a:rPr lang="ru-RU" sz="2000" dirty="0" err="1" smtClean="0">
                <a:solidFill>
                  <a:schemeClr val="tx2"/>
                </a:solidFill>
              </a:rPr>
              <a:t>Рамзия</a:t>
            </a:r>
            <a:r>
              <a:rPr lang="ru-RU" sz="2000" dirty="0" smtClean="0">
                <a:solidFill>
                  <a:schemeClr val="tx2"/>
                </a:solidFill>
              </a:rPr>
              <a:t> </a:t>
            </a:r>
            <a:r>
              <a:rPr lang="ru-RU" sz="2000" dirty="0" err="1" smtClean="0">
                <a:solidFill>
                  <a:schemeClr val="tx2"/>
                </a:solidFill>
              </a:rPr>
              <a:t>Закариевна</a:t>
            </a:r>
            <a:r>
              <a:rPr lang="ru-RU" sz="2000" dirty="0" smtClean="0">
                <a:solidFill>
                  <a:schemeClr val="tx2"/>
                </a:solidFill>
              </a:rPr>
              <a:t> –</a:t>
            </a:r>
          </a:p>
          <a:p>
            <a:pPr algn="r"/>
            <a:r>
              <a:rPr lang="ru-RU" sz="2000" dirty="0" smtClean="0">
                <a:solidFill>
                  <a:schemeClr val="tx2"/>
                </a:solidFill>
              </a:rPr>
              <a:t>методист по аттестации</a:t>
            </a:r>
            <a:endParaRPr lang="ru-RU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22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1296144"/>
          </a:xfrm>
        </p:spPr>
        <p:txBody>
          <a:bodyPr>
            <a:norm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2800" b="1" dirty="0">
                <a:solidFill>
                  <a:srgbClr val="FF0000"/>
                </a:solidFill>
                <a:latin typeface="Segoe UI Semibold" pitchFamily="34" charset="0"/>
                <a:ea typeface="+mn-ea"/>
                <a:cs typeface="+mn-cs"/>
              </a:rPr>
              <a:t>Методика  оценки квалификации </a:t>
            </a:r>
            <a:br>
              <a:rPr lang="ru-RU" sz="2800" b="1" dirty="0">
                <a:solidFill>
                  <a:srgbClr val="FF0000"/>
                </a:solidFill>
                <a:latin typeface="Segoe UI Semibold" pitchFamily="34" charset="0"/>
                <a:ea typeface="+mn-ea"/>
                <a:cs typeface="+mn-cs"/>
              </a:rPr>
            </a:br>
            <a:r>
              <a:rPr lang="ru-RU" sz="2800" b="1" dirty="0">
                <a:solidFill>
                  <a:srgbClr val="FF0000"/>
                </a:solidFill>
                <a:latin typeface="Segoe UI Semibold" pitchFamily="34" charset="0"/>
                <a:ea typeface="+mn-ea"/>
                <a:cs typeface="+mn-cs"/>
              </a:rPr>
              <a:t>педагогических работников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2348880"/>
            <a:ext cx="7128792" cy="3672408"/>
          </a:xfrm>
        </p:spPr>
        <p:txBody>
          <a:bodyPr>
            <a:normAutofit fontScale="92500" lnSpcReduction="20000"/>
          </a:bodyPr>
          <a:lstStyle/>
          <a:p>
            <a:pPr lvl="0" algn="l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Квалификация- совокупность </a:t>
            </a:r>
            <a:r>
              <a:rPr lang="ru-RU" sz="2400" b="1" u="sng" dirty="0">
                <a:solidFill>
                  <a:srgbClr val="FF0000"/>
                </a:solidFill>
                <a:latin typeface="Times New Roman" pitchFamily="18" charset="0"/>
              </a:rPr>
              <a:t>6 основных компетентностей</a:t>
            </a:r>
          </a:p>
          <a:p>
            <a:pPr lvl="0" algn="l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sz="2800" dirty="0">
              <a:solidFill>
                <a:srgbClr val="0000FF"/>
              </a:solidFill>
              <a:latin typeface="Times New Roman" pitchFamily="18" charset="0"/>
            </a:endParaRPr>
          </a:p>
          <a:p>
            <a:pPr lvl="0" algn="l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</a:rPr>
              <a:t>Компетентность в области личностных качеств.</a:t>
            </a:r>
          </a:p>
          <a:p>
            <a:pPr lvl="0" algn="l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</a:rPr>
              <a:t>Компетентность   в   постановке   целей   и   задач.</a:t>
            </a:r>
          </a:p>
          <a:p>
            <a:pPr lvl="0" algn="l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</a:rPr>
              <a:t>Компетентность в мотивировании обучающихся.</a:t>
            </a:r>
          </a:p>
          <a:p>
            <a:pPr lvl="0" algn="l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</a:rPr>
              <a:t>Компетентность в разработке программы деятельности </a:t>
            </a:r>
          </a:p>
          <a:p>
            <a:pPr lvl="0" algn="l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</a:rPr>
              <a:t>и принятии педагогических решений.</a:t>
            </a:r>
          </a:p>
          <a:p>
            <a:pPr lvl="0" algn="l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</a:rPr>
              <a:t>Компетентность     в     обеспечении     информационной</a:t>
            </a:r>
          </a:p>
          <a:p>
            <a:pPr lvl="0" algn="l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</a:rPr>
              <a:t>основы педагогической деятельности.</a:t>
            </a:r>
          </a:p>
          <a:p>
            <a:pPr lvl="0" algn="l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</a:rPr>
              <a:t>Компетентность в организации педагогической деятельности.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241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Проводится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по заявлению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педагогических работников  до истечения срока  имеющейся квалификационной категории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br>
              <a:rPr lang="ru-RU" sz="2800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  <a:t>     </a:t>
            </a:r>
            <a:br>
              <a:rPr lang="ru-RU" sz="2800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Досрочная аттестация  разрешается через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2 года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после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предыдущей аттестации</a:t>
            </a:r>
            <a:br>
              <a:rPr lang="ru-RU" sz="28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2800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Процедура аттестации</a:t>
            </a:r>
            <a:r>
              <a:rPr lang="ru-RU" sz="2800" b="1" i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  <a:t>: </a:t>
            </a:r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экспертная оценка.</a:t>
            </a:r>
            <a:br>
              <a:rPr lang="ru-RU" sz="28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87624" y="620689"/>
            <a:ext cx="6984775" cy="1440160"/>
          </a:xfrm>
        </p:spPr>
        <p:txBody>
          <a:bodyPr>
            <a:normAutofit lnSpcReduction="10000"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</a:rPr>
              <a:t>Аттестация для присвоения квалификационных категорий</a:t>
            </a:r>
            <a:r>
              <a:rPr lang="ru-RU" sz="3200" b="1" dirty="0">
                <a:solidFill>
                  <a:srgbClr val="990000"/>
                </a:solidFill>
                <a:latin typeface="Times New Roman" pitchFamily="18" charset="0"/>
              </a:rPr>
              <a:t/>
            </a:r>
            <a:br>
              <a:rPr lang="ru-RU" sz="3200" b="1" dirty="0">
                <a:solidFill>
                  <a:srgbClr val="990000"/>
                </a:solidFill>
                <a:latin typeface="Times New Roman" pitchFamily="18" charset="0"/>
              </a:rPr>
            </a:br>
            <a:r>
              <a:rPr lang="ru-RU" sz="3200" b="1" dirty="0">
                <a:solidFill>
                  <a:srgbClr val="990000"/>
                </a:solidFill>
                <a:latin typeface="Times New Roman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</a:rPr>
              <a:t>(первой или высшей)</a:t>
            </a:r>
          </a:p>
        </p:txBody>
      </p:sp>
    </p:spTree>
    <p:extLst>
      <p:ext uri="{BB962C8B-B14F-4D97-AF65-F5344CB8AC3E}">
        <p14:creationId xmlns:p14="http://schemas.microsoft.com/office/powerpoint/2010/main" val="416163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32" y="1988840"/>
            <a:ext cx="7772400" cy="1998720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en-US" sz="2400" b="1" dirty="0" smtClean="0">
                <a:solidFill>
                  <a:srgbClr val="FF0000"/>
                </a:solidFill>
                <a:latin typeface="Segoe UI Semibold" pitchFamily="34" charset="0"/>
                <a:ea typeface="+mn-ea"/>
                <a:cs typeface="+mn-cs"/>
              </a:rPr>
              <a:t>1.</a:t>
            </a:r>
            <a:r>
              <a:rPr lang="ru-RU" sz="2400" b="1" dirty="0" smtClean="0">
                <a:solidFill>
                  <a:srgbClr val="FF0000"/>
                </a:solidFill>
                <a:latin typeface="Segoe UI Semibold" pitchFamily="34" charset="0"/>
                <a:ea typeface="+mn-ea"/>
                <a:cs typeface="+mn-cs"/>
              </a:rPr>
              <a:t>Работник </a:t>
            </a:r>
            <a:r>
              <a:rPr lang="ru-RU" sz="2400" b="1" dirty="0">
                <a:solidFill>
                  <a:srgbClr val="0000FF"/>
                </a:solidFill>
                <a:latin typeface="Segoe UI Semibold" pitchFamily="34" charset="0"/>
                <a:ea typeface="+mn-ea"/>
                <a:cs typeface="+mn-cs"/>
              </a:rPr>
              <a:t>подает в комиссию лично:</a:t>
            </a:r>
            <a:br>
              <a:rPr lang="ru-RU" sz="2400" b="1" dirty="0">
                <a:solidFill>
                  <a:srgbClr val="0000FF"/>
                </a:solidFill>
                <a:latin typeface="Segoe UI Semibold" pitchFamily="34" charset="0"/>
                <a:ea typeface="+mn-ea"/>
                <a:cs typeface="+mn-cs"/>
              </a:rPr>
            </a:b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Заявление по установленной форме (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дополнения будут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)</a:t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2.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Справка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о профессиональном тестировании </a:t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(работник проходит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заранее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)</a:t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3. Копия аттестационного листа или другого </a:t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документа по итогам предыдущей аттестации</a:t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(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для высшей категории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)</a:t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Готовят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эксперты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на аттестуемого работника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(кто впервые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)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:</a:t>
            </a:r>
            <a:br>
              <a:rPr lang="ru-RU" sz="2400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400" dirty="0">
                <a:solidFill>
                  <a:srgbClr val="0063C6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. Экспертное заключение, экспертный лист</a:t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2. Вписывают  в пункт 8 аттестационного листа </a:t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результаты экспертизы</a:t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59632" y="620688"/>
            <a:ext cx="6417734" cy="1008112"/>
          </a:xfrm>
        </p:spPr>
        <p:txBody>
          <a:bodyPr>
            <a:normAutofit fontScale="92500"/>
          </a:bodyPr>
          <a:lstStyle/>
          <a:p>
            <a:r>
              <a:rPr lang="ru-RU" sz="3000" b="1" dirty="0">
                <a:solidFill>
                  <a:srgbClr val="FF0000"/>
                </a:solidFill>
                <a:latin typeface="Times New Roman" pitchFamily="18" charset="0"/>
              </a:rPr>
              <a:t>Перечень документов при аттестации на категорию (первую  или высшую)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370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  <a:defRPr/>
            </a:pPr>
            <a:r>
              <a:rPr lang="ru-RU" sz="2600" dirty="0">
                <a:solidFill>
                  <a:srgbClr val="0000FF"/>
                </a:solidFill>
                <a:latin typeface="Constantia"/>
                <a:ea typeface="+mn-ea"/>
                <a:cs typeface="+mn-cs"/>
              </a:rPr>
              <a:t> На СЗД – </a:t>
            </a:r>
            <a:r>
              <a:rPr lang="ru-RU" sz="2600" dirty="0">
                <a:solidFill>
                  <a:srgbClr val="FF0000"/>
                </a:solidFill>
                <a:latin typeface="Constantia"/>
                <a:ea typeface="+mn-ea"/>
                <a:cs typeface="+mn-cs"/>
              </a:rPr>
              <a:t>60</a:t>
            </a:r>
            <a:r>
              <a:rPr lang="ru-RU" sz="2600" dirty="0">
                <a:solidFill>
                  <a:srgbClr val="0000FF"/>
                </a:solidFill>
                <a:latin typeface="Constantia"/>
                <a:ea typeface="+mn-ea"/>
                <a:cs typeface="+mn-cs"/>
              </a:rPr>
              <a:t> баллов</a:t>
            </a:r>
            <a:br>
              <a:rPr lang="ru-RU" sz="2600" dirty="0">
                <a:solidFill>
                  <a:srgbClr val="0000FF"/>
                </a:solidFill>
                <a:latin typeface="Constantia"/>
                <a:ea typeface="+mn-ea"/>
                <a:cs typeface="+mn-cs"/>
              </a:rPr>
            </a:br>
            <a:r>
              <a:rPr lang="ru-RU" sz="2600" dirty="0">
                <a:solidFill>
                  <a:prstClr val="black"/>
                </a:solidFill>
                <a:latin typeface="Constantia"/>
                <a:ea typeface="+mn-ea"/>
                <a:cs typeface="+mn-cs"/>
              </a:rPr>
              <a:t/>
            </a:r>
            <a:br>
              <a:rPr lang="ru-RU" sz="2600" dirty="0">
                <a:solidFill>
                  <a:prstClr val="black"/>
                </a:solidFill>
                <a:latin typeface="Constantia"/>
                <a:ea typeface="+mn-ea"/>
                <a:cs typeface="+mn-cs"/>
              </a:rPr>
            </a:br>
            <a:r>
              <a:rPr lang="ru-RU" sz="2600" dirty="0">
                <a:solidFill>
                  <a:srgbClr val="0000FF"/>
                </a:solidFill>
                <a:latin typeface="Constantia"/>
                <a:ea typeface="+mn-ea"/>
                <a:cs typeface="+mn-cs"/>
              </a:rPr>
              <a:t>На первую категорию – </a:t>
            </a:r>
            <a:r>
              <a:rPr lang="ru-RU" sz="2600" dirty="0">
                <a:solidFill>
                  <a:srgbClr val="FF0000"/>
                </a:solidFill>
                <a:latin typeface="Constantia"/>
                <a:ea typeface="+mn-ea"/>
                <a:cs typeface="+mn-cs"/>
              </a:rPr>
              <a:t>70</a:t>
            </a:r>
            <a:r>
              <a:rPr lang="ru-RU" sz="2600" dirty="0">
                <a:solidFill>
                  <a:srgbClr val="0000FF"/>
                </a:solidFill>
                <a:latin typeface="Constantia"/>
                <a:ea typeface="+mn-ea"/>
                <a:cs typeface="+mn-cs"/>
              </a:rPr>
              <a:t> баллов</a:t>
            </a:r>
            <a:br>
              <a:rPr lang="ru-RU" sz="2600" dirty="0">
                <a:solidFill>
                  <a:srgbClr val="0000FF"/>
                </a:solidFill>
                <a:latin typeface="Constantia"/>
                <a:ea typeface="+mn-ea"/>
                <a:cs typeface="+mn-cs"/>
              </a:rPr>
            </a:br>
            <a:r>
              <a:rPr lang="ru-RU" sz="2600" dirty="0">
                <a:solidFill>
                  <a:srgbClr val="0000FF"/>
                </a:solidFill>
                <a:latin typeface="Constantia"/>
                <a:ea typeface="+mn-ea"/>
                <a:cs typeface="+mn-cs"/>
              </a:rPr>
              <a:t/>
            </a:r>
            <a:br>
              <a:rPr lang="ru-RU" sz="2600" dirty="0">
                <a:solidFill>
                  <a:srgbClr val="0000FF"/>
                </a:solidFill>
                <a:latin typeface="Constantia"/>
                <a:ea typeface="+mn-ea"/>
                <a:cs typeface="+mn-cs"/>
              </a:rPr>
            </a:br>
            <a:r>
              <a:rPr lang="ru-RU" sz="2600" dirty="0">
                <a:solidFill>
                  <a:srgbClr val="0000FF"/>
                </a:solidFill>
                <a:latin typeface="Constantia"/>
                <a:ea typeface="+mn-ea"/>
                <a:cs typeface="+mn-cs"/>
              </a:rPr>
              <a:t>На высшую категорию – </a:t>
            </a:r>
            <a:r>
              <a:rPr lang="ru-RU" sz="2600" dirty="0">
                <a:solidFill>
                  <a:srgbClr val="FF0000"/>
                </a:solidFill>
                <a:latin typeface="Constantia"/>
                <a:ea typeface="+mn-ea"/>
                <a:cs typeface="+mn-cs"/>
              </a:rPr>
              <a:t>80</a:t>
            </a:r>
            <a:r>
              <a:rPr lang="ru-RU" sz="2600" dirty="0">
                <a:solidFill>
                  <a:srgbClr val="0000FF"/>
                </a:solidFill>
                <a:latin typeface="Constantia"/>
                <a:ea typeface="+mn-ea"/>
                <a:cs typeface="+mn-cs"/>
              </a:rPr>
              <a:t> баллов</a:t>
            </a:r>
            <a:br>
              <a:rPr lang="ru-RU" sz="2600" dirty="0">
                <a:solidFill>
                  <a:srgbClr val="0000FF"/>
                </a:solidFill>
                <a:latin typeface="Constantia"/>
                <a:ea typeface="+mn-ea"/>
                <a:cs typeface="+mn-cs"/>
              </a:rPr>
            </a:br>
            <a:r>
              <a:rPr lang="ru-RU" sz="2600" dirty="0">
                <a:solidFill>
                  <a:prstClr val="black"/>
                </a:solidFill>
                <a:latin typeface="Constantia"/>
                <a:ea typeface="+mn-ea"/>
                <a:cs typeface="+mn-cs"/>
              </a:rPr>
              <a:t/>
            </a:r>
            <a:br>
              <a:rPr lang="ru-RU" sz="2600" dirty="0">
                <a:solidFill>
                  <a:prstClr val="black"/>
                </a:solidFill>
                <a:latin typeface="Constantia"/>
                <a:ea typeface="+mn-ea"/>
                <a:cs typeface="+mn-cs"/>
              </a:rPr>
            </a:br>
            <a:r>
              <a:rPr lang="ru-RU" sz="26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При  нехватке - </a:t>
            </a:r>
            <a:r>
              <a:rPr lang="ru-RU" sz="26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2 балла </a:t>
            </a:r>
            <a:r>
              <a:rPr lang="ru-RU" sz="26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добавляются </a:t>
            </a:r>
            <a:r>
              <a:rPr lang="ru-RU" sz="2600" b="1" i="1" dirty="0" smtClean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автоматично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500" dirty="0">
                <a:solidFill>
                  <a:srgbClr val="04617B"/>
                </a:solidFill>
                <a:latin typeface="Calibri"/>
                <a:ea typeface="+mj-ea"/>
                <a:cs typeface="+mj-cs"/>
              </a:rPr>
              <a:t> </a:t>
            </a:r>
            <a:r>
              <a:rPr lang="ru-RU" sz="4500" dirty="0">
                <a:solidFill>
                  <a:srgbClr val="FF0000"/>
                </a:solidFill>
                <a:latin typeface="Calibri"/>
                <a:ea typeface="+mj-ea"/>
                <a:cs typeface="+mj-cs"/>
              </a:rPr>
              <a:t>Зачетный минимум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392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980728"/>
            <a:ext cx="7772400" cy="1884040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Внимание!</a:t>
            </a: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  <a:t>Если тестирование </a:t>
            </a:r>
            <a:br>
              <a:rPr lang="ru-RU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не пройдено заранее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ru-RU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  <a:t>, заявление </a:t>
            </a:r>
            <a:br>
              <a:rPr lang="ru-RU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  <a:t> на аттестацию</a:t>
            </a:r>
            <a:r>
              <a:rPr lang="en-US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ru-RU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  <a:t>без справки об итогах </a:t>
            </a:r>
            <a:br>
              <a:rPr lang="ru-RU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  <a:t>тестирования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не принимается</a:t>
            </a: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49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32" y="2132856"/>
            <a:ext cx="7772400" cy="1854704"/>
          </a:xfrm>
        </p:spPr>
        <p:txBody>
          <a:bodyPr>
            <a:normAutofit fontScale="90000"/>
          </a:bodyPr>
          <a:lstStyle/>
          <a:p>
            <a:pPr lvl="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600" dirty="0">
                <a:solidFill>
                  <a:srgbClr val="0000FF"/>
                </a:solidFill>
                <a:latin typeface="Constantia"/>
                <a:ea typeface="+mn-ea"/>
                <a:cs typeface="+mn-cs"/>
              </a:rPr>
              <a:t>Д</a:t>
            </a:r>
            <a:r>
              <a:rPr lang="ru-RU" sz="2600" u="sng" dirty="0">
                <a:solidFill>
                  <a:srgbClr val="0000FF"/>
                </a:solidFill>
                <a:latin typeface="Constantia"/>
                <a:ea typeface="+mn-ea"/>
                <a:cs typeface="+mn-cs"/>
              </a:rPr>
              <a:t>ля впервые аттестуемых:</a:t>
            </a:r>
            <a:br>
              <a:rPr lang="ru-RU" sz="2600" u="sng" dirty="0">
                <a:solidFill>
                  <a:srgbClr val="0000FF"/>
                </a:solidFill>
                <a:latin typeface="Constantia"/>
                <a:ea typeface="+mn-ea"/>
                <a:cs typeface="+mn-cs"/>
              </a:rPr>
            </a:br>
            <a:r>
              <a:rPr lang="ru-RU" sz="2600" u="sng" dirty="0">
                <a:solidFill>
                  <a:srgbClr val="0000FF"/>
                </a:solidFill>
                <a:latin typeface="Constantia"/>
                <a:ea typeface="+mn-ea"/>
                <a:cs typeface="+mn-cs"/>
              </a:rPr>
              <a:t/>
            </a:r>
            <a:br>
              <a:rPr lang="ru-RU" sz="2600" u="sng" dirty="0">
                <a:solidFill>
                  <a:srgbClr val="0000FF"/>
                </a:solidFill>
                <a:latin typeface="Constantia"/>
                <a:ea typeface="+mn-ea"/>
                <a:cs typeface="+mn-cs"/>
              </a:rPr>
            </a:br>
            <a:r>
              <a:rPr lang="ru-RU" sz="2600" i="1" dirty="0">
                <a:solidFill>
                  <a:prstClr val="black"/>
                </a:solidFill>
                <a:latin typeface="Constantia"/>
                <a:ea typeface="+mn-ea"/>
                <a:cs typeface="+mn-cs"/>
              </a:rPr>
              <a:t>- </a:t>
            </a:r>
            <a:r>
              <a:rPr lang="ru-RU" sz="2600" dirty="0">
                <a:solidFill>
                  <a:srgbClr val="9900FF"/>
                </a:solidFill>
                <a:latin typeface="Constantia"/>
                <a:ea typeface="+mn-ea"/>
                <a:cs typeface="+mn-cs"/>
              </a:rPr>
              <a:t>1 независимый эксперт и </a:t>
            </a:r>
            <a:r>
              <a:rPr lang="ru-RU" sz="2600" dirty="0" err="1">
                <a:solidFill>
                  <a:srgbClr val="9900FF"/>
                </a:solidFill>
                <a:latin typeface="Constantia"/>
                <a:ea typeface="+mn-ea"/>
                <a:cs typeface="+mn-cs"/>
              </a:rPr>
              <a:t>зам.директора</a:t>
            </a:r>
            <a:r>
              <a:rPr lang="ru-RU" sz="2600" dirty="0">
                <a:solidFill>
                  <a:srgbClr val="9900FF"/>
                </a:solidFill>
                <a:latin typeface="Constantia"/>
                <a:ea typeface="+mn-ea"/>
                <a:cs typeface="+mn-cs"/>
              </a:rPr>
              <a:t> ОУ по месту работы аттестуемого</a:t>
            </a:r>
            <a:br>
              <a:rPr lang="ru-RU" sz="2600" dirty="0">
                <a:solidFill>
                  <a:srgbClr val="9900FF"/>
                </a:solidFill>
                <a:latin typeface="Constantia"/>
                <a:ea typeface="+mn-ea"/>
                <a:cs typeface="+mn-cs"/>
              </a:rPr>
            </a:br>
            <a:r>
              <a:rPr lang="ru-RU" sz="2600" i="1" dirty="0">
                <a:solidFill>
                  <a:prstClr val="black"/>
                </a:solidFill>
                <a:latin typeface="Constantia"/>
                <a:ea typeface="+mn-ea"/>
                <a:cs typeface="+mn-cs"/>
              </a:rPr>
              <a:t/>
            </a:r>
            <a:br>
              <a:rPr lang="ru-RU" sz="2600" i="1" dirty="0">
                <a:solidFill>
                  <a:prstClr val="black"/>
                </a:solidFill>
                <a:latin typeface="Constantia"/>
                <a:ea typeface="+mn-ea"/>
                <a:cs typeface="+mn-cs"/>
              </a:rPr>
            </a:br>
            <a:r>
              <a:rPr lang="ru-RU" sz="2600" u="sng" dirty="0">
                <a:solidFill>
                  <a:srgbClr val="0000FF"/>
                </a:solidFill>
                <a:latin typeface="Constantia"/>
                <a:ea typeface="+mn-ea"/>
                <a:cs typeface="+mn-cs"/>
              </a:rPr>
              <a:t>Для подтверждающих категорию:</a:t>
            </a:r>
            <a:br>
              <a:rPr lang="ru-RU" sz="2600" u="sng" dirty="0">
                <a:solidFill>
                  <a:srgbClr val="0000FF"/>
                </a:solidFill>
                <a:latin typeface="Constantia"/>
                <a:ea typeface="+mn-ea"/>
                <a:cs typeface="+mn-cs"/>
              </a:rPr>
            </a:br>
            <a:r>
              <a:rPr lang="ru-RU" sz="2600" u="sng" dirty="0">
                <a:solidFill>
                  <a:srgbClr val="0000FF"/>
                </a:solidFill>
                <a:latin typeface="Constantia"/>
                <a:ea typeface="+mn-ea"/>
                <a:cs typeface="+mn-cs"/>
              </a:rPr>
              <a:t/>
            </a:r>
            <a:br>
              <a:rPr lang="ru-RU" sz="2600" u="sng" dirty="0">
                <a:solidFill>
                  <a:srgbClr val="0000FF"/>
                </a:solidFill>
                <a:latin typeface="Constantia"/>
                <a:ea typeface="+mn-ea"/>
                <a:cs typeface="+mn-cs"/>
              </a:rPr>
            </a:br>
            <a:r>
              <a:rPr lang="ru-RU" sz="2600" i="1" dirty="0">
                <a:solidFill>
                  <a:prstClr val="black"/>
                </a:solidFill>
                <a:latin typeface="Constantia"/>
                <a:ea typeface="+mn-ea"/>
                <a:cs typeface="+mn-cs"/>
              </a:rPr>
              <a:t>в форме карты результативности (руководитель  и директор ИМЦ)</a:t>
            </a:r>
            <a:br>
              <a:rPr lang="ru-RU" sz="2600" i="1" dirty="0">
                <a:solidFill>
                  <a:prstClr val="black"/>
                </a:solidFill>
                <a:latin typeface="Constantia"/>
                <a:ea typeface="+mn-ea"/>
                <a:cs typeface="+mn-cs"/>
              </a:rPr>
            </a:br>
            <a:r>
              <a:rPr lang="ru-RU" sz="2600" i="1" dirty="0">
                <a:solidFill>
                  <a:prstClr val="black"/>
                </a:solidFill>
                <a:latin typeface="Constantia"/>
                <a:ea typeface="+mn-ea"/>
                <a:cs typeface="+mn-cs"/>
              </a:rPr>
              <a:t/>
            </a:r>
            <a:br>
              <a:rPr lang="ru-RU" sz="2600" i="1" dirty="0">
                <a:solidFill>
                  <a:prstClr val="black"/>
                </a:solidFill>
                <a:latin typeface="Constantia"/>
                <a:ea typeface="+mn-ea"/>
                <a:cs typeface="+mn-cs"/>
              </a:rPr>
            </a:br>
            <a:r>
              <a:rPr lang="ru-RU" sz="2600" b="1" i="1" dirty="0">
                <a:solidFill>
                  <a:srgbClr val="FF33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Аттестуемый имеет право потребовать независимых экспертов</a:t>
            </a:r>
            <a:br>
              <a:rPr lang="ru-RU" sz="2600" b="1" i="1" dirty="0">
                <a:solidFill>
                  <a:srgbClr val="FF33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7365" y="908721"/>
            <a:ext cx="6417734" cy="936104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Эксперты (не более 2 человек)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01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32" y="548680"/>
            <a:ext cx="7772400" cy="2952328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 Независимые эксперты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не направляются </a:t>
            </a:r>
            <a:b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к педагогическим работникам</a:t>
            </a:r>
            <a:b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 (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при повторной аттестации</a:t>
            </a: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)</a:t>
            </a:r>
            <a:b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 (п.4.8 приказа </a:t>
            </a:r>
            <a:r>
              <a:rPr lang="ru-RU" sz="3200" b="1" dirty="0" err="1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МОиН</a:t>
            </a: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 РТ № 284 от 31.01.13), </a:t>
            </a:r>
            <a:b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при наличии у них:</a:t>
            </a:r>
            <a:b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0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достижений</a:t>
            </a:r>
            <a:r>
              <a:rPr lang="ru-RU" sz="30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 на профессиональных </a:t>
            </a:r>
            <a:br>
              <a:rPr lang="ru-RU" sz="30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0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конкурсах, предметных олимпиадах и др. </a:t>
            </a:r>
            <a:br>
              <a:rPr lang="ru-RU" sz="30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0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государственных, отраслевых </a:t>
            </a:r>
            <a:r>
              <a:rPr lang="ru-RU" sz="30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наград.</a:t>
            </a:r>
            <a:br>
              <a:rPr lang="ru-RU" sz="30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0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30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0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К руководящим работникам, аттестуемым</a:t>
            </a:r>
            <a:br>
              <a:rPr lang="ru-RU" sz="30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0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 по педагогическим должностям </a:t>
            </a:r>
            <a:r>
              <a:rPr lang="ru-RU" sz="30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, </a:t>
            </a:r>
            <a:r>
              <a:rPr lang="ru-RU" sz="30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независимые</a:t>
            </a:r>
            <a:br>
              <a:rPr lang="ru-RU" sz="30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0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 эксперты направляются обязательно</a:t>
            </a:r>
            <a:br>
              <a:rPr lang="ru-RU" sz="30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0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 (</a:t>
            </a:r>
            <a:r>
              <a:rPr lang="ru-RU" sz="30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исключения готовятся</a:t>
            </a:r>
            <a:r>
              <a:rPr lang="ru-RU" sz="30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)</a:t>
            </a:r>
            <a:r>
              <a:rPr lang="ru-RU" sz="30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. </a:t>
            </a:r>
            <a:br>
              <a:rPr lang="ru-RU" sz="30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753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 Проводится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по заявлению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педагогических работников  до истечения срока  имеющейся квалификационной категории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br>
              <a:rPr lang="ru-RU" sz="2800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  <a:t>     </a:t>
            </a:r>
            <a:br>
              <a:rPr lang="ru-RU" sz="2800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Досрочная аттестация  разрешается через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2 года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после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предыдущей аттестации</a:t>
            </a:r>
            <a:br>
              <a:rPr lang="ru-RU" sz="28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2800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Процедура аттестации</a:t>
            </a:r>
            <a:r>
              <a:rPr lang="ru-RU" sz="2800" b="1" i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  <a:t>: </a:t>
            </a:r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экспертная оценка.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7365" y="836713"/>
            <a:ext cx="6417734" cy="1080120"/>
          </a:xfrm>
        </p:spPr>
        <p:txBody>
          <a:bodyPr>
            <a:normAutofit fontScale="85000" lnSpcReduction="20000"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</a:rPr>
              <a:t>Аттестация для присвоения квалификационных категорий</a:t>
            </a:r>
            <a:r>
              <a:rPr lang="ru-RU" sz="3200" b="1" dirty="0">
                <a:solidFill>
                  <a:srgbClr val="990000"/>
                </a:solidFill>
                <a:latin typeface="Times New Roman" pitchFamily="18" charset="0"/>
              </a:rPr>
              <a:t/>
            </a:r>
            <a:br>
              <a:rPr lang="ru-RU" sz="3200" b="1" dirty="0">
                <a:solidFill>
                  <a:srgbClr val="990000"/>
                </a:solidFill>
                <a:latin typeface="Times New Roman" pitchFamily="18" charset="0"/>
              </a:rPr>
            </a:br>
            <a:r>
              <a:rPr lang="ru-RU" sz="3200" b="1" dirty="0">
                <a:solidFill>
                  <a:srgbClr val="990000"/>
                </a:solidFill>
                <a:latin typeface="Times New Roman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</a:rPr>
              <a:t>(первой или высшей)</a:t>
            </a:r>
          </a:p>
        </p:txBody>
      </p:sp>
    </p:spTree>
    <p:extLst>
      <p:ext uri="{BB962C8B-B14F-4D97-AF65-F5344CB8AC3E}">
        <p14:creationId xmlns:p14="http://schemas.microsoft.com/office/powerpoint/2010/main" val="67118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32" y="1700808"/>
            <a:ext cx="7772400" cy="2232248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Требования  для присвоения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 первой 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категории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: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Результаты усвоения программ воспитанниками </a:t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и показатели их достижений</a:t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выше средних в организации, районе,  республике</a:t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-  Использование современных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технологий</a:t>
            </a:r>
            <a:b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- участие воспитанников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в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республиканских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олимпиадах,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конкурсах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, соревнованиях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Требования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для присвоения 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высшей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категории</a:t>
            </a:r>
            <a:br>
              <a:rPr lang="ru-RU" sz="28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дополнительно</a:t>
            </a:r>
            <a:b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- наличие  первой категории;</a:t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- участие воспитанников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во всероссийских олимпиадах, </a:t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конкурсах, соревнованиях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;</a:t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активное распространение 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инновационного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опыта</a:t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по повышению  качества обучения и воспитания</a:t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7365" y="476673"/>
            <a:ext cx="6417734" cy="1080120"/>
          </a:xfrm>
        </p:spPr>
        <p:txBody>
          <a:bodyPr>
            <a:normAutofit fontScale="85000" lnSpcReduction="10000"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</a:rPr>
              <a:t>Новое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</a:rPr>
              <a:t>в требованиях при присвоении квалификационных категорий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023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Должны проходить  все через </a:t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 года.(не до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жидая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срока аттестации)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7365" y="1196753"/>
            <a:ext cx="6417734" cy="86409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Курсы повышения квалификации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56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Сайт МО и Н РТ </a:t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Раздел педагогическая аттестация </a:t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(нормативные документы)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7365" y="908721"/>
            <a:ext cx="6417734" cy="936104"/>
          </a:xfrm>
        </p:spPr>
        <p:txBody>
          <a:bodyPr>
            <a:normAutofit fontScale="70000" lnSpcReduction="20000"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Нормативная база по аттестации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97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СПАСИБО  ЗА  ВНИМАНИЕ!</a:t>
            </a: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08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32" y="2132856"/>
            <a:ext cx="7772400" cy="1512168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Приказ  Министерства здравоохранения </a:t>
            </a:r>
            <a:b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и социального развития    РФ</a:t>
            </a:r>
            <a:b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от 26 августа 2010 г.  №761н</a:t>
            </a:r>
            <a:b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2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«Об утверждении Единого </a:t>
            </a:r>
            <a:br>
              <a:rPr lang="ru-RU" sz="32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2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квалификационного справочника </a:t>
            </a:r>
            <a:br>
              <a:rPr lang="ru-RU" sz="32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2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руководителей, специалистов и служащих. </a:t>
            </a:r>
            <a:br>
              <a:rPr lang="ru-RU" sz="32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200" b="1" i="1" u="sng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Раздел «Квалификационные характеристики </a:t>
            </a:r>
            <a:br>
              <a:rPr lang="ru-RU" sz="3200" b="1" i="1" u="sng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200" b="1" i="1" u="sng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должностей работников образования</a:t>
            </a:r>
            <a:r>
              <a:rPr lang="ru-RU" sz="3200" i="1" u="sng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7365" y="980729"/>
            <a:ext cx="6417734" cy="1152128"/>
          </a:xfrm>
        </p:spPr>
        <p:txBody>
          <a:bodyPr/>
          <a:lstStyle/>
          <a:p>
            <a:pPr lvl="0" fontAlgn="base">
              <a:spcBef>
                <a:spcPct val="50000"/>
              </a:spcBef>
              <a:spcAft>
                <a:spcPct val="0"/>
              </a:spcAft>
              <a:buClrTx/>
              <a:buSzTx/>
            </a:pPr>
            <a:r>
              <a:rPr lang="ru-RU" sz="4000" b="1" u="sng" dirty="0">
                <a:solidFill>
                  <a:srgbClr val="7030A0"/>
                </a:solidFill>
                <a:latin typeface="Times New Roman" pitchFamily="18" charset="0"/>
              </a:rPr>
              <a:t>Федеральные документы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578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204864"/>
            <a:ext cx="7772400" cy="1524000"/>
          </a:xfrm>
        </p:spPr>
        <p:txBody>
          <a:bodyPr/>
          <a:lstStyle/>
          <a:p>
            <a:pPr algn="just"/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7365" y="548681"/>
            <a:ext cx="6417734" cy="936104"/>
          </a:xfrm>
        </p:spPr>
        <p:txBody>
          <a:bodyPr>
            <a:normAutofit fontScale="77500" lnSpcReduction="20000"/>
          </a:bodyPr>
          <a:lstStyle/>
          <a:p>
            <a:r>
              <a:rPr lang="ru-RU" sz="4100" b="1" dirty="0">
                <a:solidFill>
                  <a:srgbClr val="FF0000"/>
                </a:solidFill>
                <a:latin typeface="Calibri"/>
                <a:ea typeface="+mj-ea"/>
                <a:cs typeface="+mj-cs"/>
              </a:rPr>
              <a:t>Два вида аттестации для педагогов</a:t>
            </a:r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1979713" y="1628800"/>
            <a:ext cx="432047" cy="432048"/>
          </a:xfrm>
          <a:prstGeom prst="downArrow">
            <a:avLst>
              <a:gd name="adj1" fmla="val 50000"/>
              <a:gd name="adj2" fmla="val 39726"/>
            </a:avLst>
          </a:prstGeom>
          <a:solidFill>
            <a:srgbClr val="FF0000"/>
          </a:solidFill>
          <a:ln w="25400" cap="flat" cmpd="sng" algn="ctr">
            <a:solidFill>
              <a:srgbClr val="0F6FC6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6444208" y="1556792"/>
            <a:ext cx="432048" cy="432048"/>
          </a:xfrm>
          <a:prstGeom prst="downArrow">
            <a:avLst>
              <a:gd name="adj1" fmla="val 50000"/>
              <a:gd name="adj2" fmla="val 41117"/>
            </a:avLst>
          </a:prstGeom>
          <a:solidFill>
            <a:srgbClr val="FF0000"/>
          </a:solidFill>
          <a:ln w="25400" cap="flat" cmpd="sng" algn="ctr">
            <a:solidFill>
              <a:srgbClr val="0F6FC6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625476"/>
              </p:ext>
            </p:extLst>
          </p:nvPr>
        </p:nvGraphicFramePr>
        <p:xfrm>
          <a:off x="780256" y="2204863"/>
          <a:ext cx="7752184" cy="408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5760"/>
                <a:gridCol w="3816424"/>
              </a:tblGrid>
              <a:tr h="2880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onstantia" pitchFamily="18" charset="0"/>
                          <a:ea typeface="+mn-ea"/>
                          <a:cs typeface="+mn-cs"/>
                        </a:rPr>
                        <a:t>ОБЯЗАТЕЛЬНАЯ</a:t>
                      </a:r>
                      <a:endParaRPr kumimoji="0" lang="ru-RU" sz="13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onstantia" pitchFamily="18" charset="0"/>
                          <a:ea typeface="+mn-ea"/>
                          <a:cs typeface="+mn-cs"/>
                        </a:rPr>
                        <a:t>ДОБРОВОЛЬНАЯ</a:t>
                      </a:r>
                    </a:p>
                  </a:txBody>
                  <a:tcPr/>
                </a:tc>
              </a:tr>
              <a:tr h="9568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Constantia" pitchFamily="18" charset="0"/>
                          <a:ea typeface="+mn-ea"/>
                          <a:cs typeface="+mn-cs"/>
                        </a:rPr>
                        <a:t>ДЛЯ КОГО?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nstantia" pitchFamily="18" charset="0"/>
                          <a:ea typeface="+mn-ea"/>
                          <a:cs typeface="+mn-cs"/>
                        </a:rPr>
                        <a:t>Для тех, кто не объявил о своем желании пройти аттестацию на квалификационную категорию. Руководитель обязан таких работников  аттестовать   на «соответствие занимаемой должности»</a:t>
                      </a:r>
                      <a:endParaRPr kumimoji="0" lang="ru-RU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Constantia" pitchFamily="18" charset="0"/>
                          <a:ea typeface="+mn-ea"/>
                          <a:cs typeface="+mn-cs"/>
                        </a:rPr>
                        <a:t>ДЛЯ КОГО?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nstantia" pitchFamily="18" charset="0"/>
                          <a:ea typeface="+mn-ea"/>
                          <a:cs typeface="+mn-cs"/>
                        </a:rPr>
                        <a:t>Для всех педагогических работников, желающих получить квалификационную категорию </a:t>
                      </a:r>
                      <a:endParaRPr kumimoji="0" lang="ru-R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100" dirty="0"/>
                    </a:p>
                  </a:txBody>
                  <a:tcPr/>
                </a:tc>
              </a:tr>
              <a:tr h="18436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Constantia" pitchFamily="18" charset="0"/>
                          <a:ea typeface="+mn-ea"/>
                          <a:cs typeface="+mn-cs"/>
                        </a:rPr>
                        <a:t>ОГРАНИЧЕНИЯ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nstantia" pitchFamily="18" charset="0"/>
                          <a:ea typeface="+mn-ea"/>
                          <a:cs typeface="+mn-cs"/>
                        </a:rPr>
                        <a:t>по ПРЕДСТАВЛЕНИЮ  на соответствие  занимаемой должности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nstantia" pitchFamily="18" charset="0"/>
                          <a:ea typeface="+mn-ea"/>
                          <a:cs typeface="+mn-cs"/>
                        </a:rPr>
                        <a:t>м.б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nstantia" pitchFamily="18" charset="0"/>
                          <a:ea typeface="+mn-ea"/>
                          <a:cs typeface="+mn-cs"/>
                        </a:rPr>
                        <a:t>. аттестован работник, проработавший не менее 2 лет на данной должности;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Char char=""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nstantia" pitchFamily="18" charset="0"/>
                          <a:ea typeface="+mn-ea"/>
                          <a:cs typeface="+mn-cs"/>
                        </a:rPr>
                        <a:t>Не могут быть включены в аттестацию «по представлению»  беременные женщины;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nstantia" pitchFamily="18" charset="0"/>
                          <a:ea typeface="+mn-ea"/>
                          <a:cs typeface="+mn-cs"/>
                        </a:rPr>
                        <a:t>женщины, находящиеся в отпуске по беременности и родам;  педагогические работники, находящиеся в отпуске по уходу за ребенком до достижения им возраста 3 лет</a:t>
                      </a:r>
                      <a:endParaRPr kumimoji="0" lang="ru-RU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Constantia" pitchFamily="18" charset="0"/>
                          <a:ea typeface="+mn-ea"/>
                          <a:cs typeface="+mn-cs"/>
                        </a:rPr>
                        <a:t>ОГРАНИЧЕНИЯ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Char char=""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nstantia" pitchFamily="18" charset="0"/>
                          <a:ea typeface="+mn-ea"/>
                          <a:cs typeface="+mn-cs"/>
                        </a:rPr>
                        <a:t> на первую категорию – наличие результативности.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Char char=""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nstantia" pitchFamily="18" charset="0"/>
                          <a:ea typeface="+mn-ea"/>
                          <a:cs typeface="+mn-cs"/>
                        </a:rPr>
                        <a:t> на высшую категорию можно подавать только в случае, если на первой категории работник  проработал не менее 2 лет;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Char char=""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nstantia" pitchFamily="18" charset="0"/>
                          <a:ea typeface="+mn-ea"/>
                          <a:cs typeface="+mn-cs"/>
                        </a:rPr>
                        <a:t> если истек срок действия предыдущей «добровольной аттестации» – можно подавать заявление только на аттестацию по первой категории.   </a:t>
                      </a:r>
                      <a:endParaRPr kumimoji="0" lang="ru-R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100" dirty="0"/>
                    </a:p>
                  </a:txBody>
                  <a:tcPr/>
                </a:tc>
              </a:tr>
              <a:tr h="5807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Constantia" pitchFamily="18" charset="0"/>
                          <a:ea typeface="+mn-ea"/>
                          <a:cs typeface="+mn-cs"/>
                        </a:rPr>
                        <a:t>РЕЗУЛЬТАТЫ и ПОСЛЕДСТВИЯ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nstantia" pitchFamily="18" charset="0"/>
                          <a:ea typeface="+mn-ea"/>
                          <a:cs typeface="+mn-cs"/>
                        </a:rPr>
                        <a:t>В случае неуспешного прохождения аттестации работник  может быть уволен, как несоответствующий по своей квалификации занимаемой должности ( ст. 81 ТК) </a:t>
                      </a:r>
                      <a:endParaRPr kumimoji="0" lang="ru-R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Constantia" pitchFamily="18" charset="0"/>
                          <a:ea typeface="+mn-ea"/>
                          <a:cs typeface="+mn-cs"/>
                        </a:rPr>
                        <a:t>РЕЗУЛЬТАТЫ и ПОСЛЕДСТВИЯ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nstantia" pitchFamily="18" charset="0"/>
                          <a:ea typeface="+mn-ea"/>
                          <a:cs typeface="+mn-cs"/>
                        </a:rPr>
                        <a:t>В случае неуспешного прохождения аттестации  на категорию работник должен быть аттестован  по «ПРЕДСТАВЛЕНИЮ».  </a:t>
                      </a:r>
                      <a:endParaRPr kumimoji="0" lang="ru-R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160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844824"/>
            <a:ext cx="7408333" cy="4281339"/>
          </a:xfrm>
        </p:spPr>
        <p:txBody>
          <a:bodyPr>
            <a:normAutofit fontScale="92500" lnSpcReduction="10000"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</a:rPr>
              <a:t>Два вида аттестации для педагогов: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32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b="1" u="sng" dirty="0">
                <a:solidFill>
                  <a:srgbClr val="FF0000"/>
                </a:solidFill>
                <a:latin typeface="Times New Roman" pitchFamily="18" charset="0"/>
              </a:rPr>
              <a:t>1 вид:  </a:t>
            </a: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</a:rPr>
              <a:t>с целью подтверждения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</a:rPr>
              <a:t>соответствия занимаемой должности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</a:rPr>
              <a:t> (на уровень ОУ)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32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b="1" u="sng" dirty="0">
                <a:solidFill>
                  <a:srgbClr val="FF0000"/>
                </a:solidFill>
                <a:latin typeface="Times New Roman" pitchFamily="18" charset="0"/>
              </a:rPr>
              <a:t>2 вид:  </a:t>
            </a: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</a:rPr>
              <a:t>для установления соответствия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</a:rPr>
              <a:t>уровня квалификации требованиям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</a:rPr>
              <a:t> квалификационной категории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</a:rPr>
              <a:t>(первой или высшей)</a:t>
            </a:r>
            <a:endParaRPr lang="ru-RU" sz="3200" b="1" dirty="0">
              <a:solidFill>
                <a:srgbClr val="990000"/>
              </a:solidFill>
              <a:latin typeface="Times New Roman" pitchFamily="18" charset="0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sz="4000" b="1" u="sng" dirty="0">
                <a:solidFill>
                  <a:srgbClr val="7030A0"/>
                </a:solidFill>
                <a:latin typeface="Times New Roman" pitchFamily="18" charset="0"/>
                <a:ea typeface="+mn-ea"/>
                <a:cs typeface="+mn-cs"/>
              </a:rPr>
              <a:t>Изменения в порядке аттестации</a:t>
            </a:r>
            <a:br>
              <a:rPr lang="ru-RU" sz="4000" b="1" u="sng" dirty="0">
                <a:solidFill>
                  <a:srgbClr val="7030A0"/>
                </a:solidFill>
                <a:latin typeface="Times New Roman" pitchFamily="18" charset="0"/>
                <a:ea typeface="+mn-ea"/>
                <a:cs typeface="+mn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91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32" y="2132856"/>
            <a:ext cx="7772400" cy="1854704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  <a:t>Аттестация с целью подтверждения</a:t>
            </a:r>
            <a:br>
              <a:rPr lang="ru-RU" sz="3200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  <a:t> соответствия  занимаемой должности </a:t>
            </a:r>
            <a:br>
              <a:rPr lang="ru-RU" sz="3200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  <a:t>проводится по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представлению 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  <a:t>работодателя</a:t>
            </a:r>
            <a:br>
              <a:rPr lang="ru-RU" sz="3200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один раз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в 5 лет 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  <a:t>в отношении тех, </a:t>
            </a:r>
            <a:br>
              <a:rPr lang="ru-RU" sz="3200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  <a:t>у кого нет квалификационных категорий</a:t>
            </a:r>
            <a:br>
              <a:rPr lang="ru-RU" sz="3200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3200" b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200" b="1" i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  <a:t>    Процедура аттестации: </a:t>
            </a:r>
            <a:br>
              <a:rPr lang="ru-RU" sz="3200" b="1" i="1" dirty="0">
                <a:solidFill>
                  <a:srgbClr val="0033CC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Оценка профессиональной </a:t>
            </a:r>
            <a:r>
              <a:rPr lang="ru-RU" sz="3200" b="1" i="1" dirty="0" err="1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деятельност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59633" y="908721"/>
            <a:ext cx="6336704" cy="1008112"/>
          </a:xfrm>
        </p:spPr>
        <p:txBody>
          <a:bodyPr>
            <a:normAutofit fontScale="92500" lnSpcReduction="20000"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4000" b="1" u="sng" dirty="0">
                <a:solidFill>
                  <a:srgbClr val="FF0000"/>
                </a:solidFill>
                <a:latin typeface="Times New Roman" pitchFamily="18" charset="0"/>
              </a:rPr>
              <a:t>ОБЯЗАТЕЛЬНАЯ  АТТЕСТАЦИЯ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756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32" y="1988840"/>
            <a:ext cx="7772400" cy="1998720"/>
          </a:xfrm>
        </p:spPr>
        <p:txBody>
          <a:bodyPr>
            <a:normAutofit fontScale="90000"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Отказ работника от прохождения </a:t>
            </a:r>
            <a:b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аттестации с целью подтверждения </a:t>
            </a:r>
            <a:b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соответствия занимаемой</a:t>
            </a:r>
            <a:b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 должности является  нарушением</a:t>
            </a:r>
            <a:b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трудовой дисциплины, влекущее за собой </a:t>
            </a:r>
            <a:b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дисциплинарные взыскания в соответствии</a:t>
            </a:r>
            <a:b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со  статьей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192 ТК РФ</a:t>
            </a:r>
            <a:b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7365" y="692697"/>
            <a:ext cx="6417734" cy="1080120"/>
          </a:xfrm>
        </p:spPr>
        <p:txBody>
          <a:bodyPr>
            <a:normAutofit fontScale="92500" lnSpcReduction="20000"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ОТВЕТСТВЕННОСТЬ РАБОТНИКА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343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Не подлежат аттестации работники:</a:t>
            </a:r>
            <a:b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проработавшие в должности менее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2</a:t>
            </a: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 лет:</a:t>
            </a:r>
            <a:b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беременные женщины, либо находящиеся </a:t>
            </a:r>
            <a:b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в отпуске по беременности  и родам или</a:t>
            </a:r>
            <a:b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по уходу за ребенком до 3-х лет .</a:t>
            </a:r>
            <a:b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200" b="1" i="1" u="sng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Их аттестация проводится </a:t>
            </a:r>
            <a:r>
              <a:rPr lang="ru-RU" sz="3200" b="1" i="1" u="sng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через 2 года </a:t>
            </a:r>
            <a:br>
              <a:rPr lang="ru-RU" sz="3200" b="1" i="1" u="sng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200" b="1" i="1" u="sng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после выхода из отпуска</a:t>
            </a:r>
            <a:br>
              <a:rPr lang="ru-RU" sz="3200" b="1" i="1" u="sng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7365" y="1437449"/>
            <a:ext cx="6417734" cy="839424"/>
          </a:xfrm>
        </p:spPr>
        <p:txBody>
          <a:bodyPr>
            <a:normAutofit fontScale="92500"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</a:rPr>
              <a:t>ОБЯЗАТЕЛЬНАЯ  АТТЕСТАЦИЯ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202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32" y="1844824"/>
            <a:ext cx="7772400" cy="2142736"/>
          </a:xfrm>
        </p:spPr>
        <p:txBody>
          <a:bodyPr>
            <a:normAutofit fontScale="90000"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990000"/>
                </a:solidFill>
                <a:latin typeface="Times New Roman" pitchFamily="18" charset="0"/>
                <a:ea typeface="+mn-ea"/>
                <a:cs typeface="+mn-cs"/>
              </a:rPr>
              <a:t>Соглашение разрабатывается на 2013-2016 годы</a:t>
            </a:r>
            <a:br>
              <a:rPr lang="ru-RU" sz="2800" b="1" dirty="0">
                <a:solidFill>
                  <a:srgbClr val="990000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800" b="1" dirty="0">
                <a:solidFill>
                  <a:srgbClr val="990000"/>
                </a:solidFill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2800" b="1" dirty="0">
                <a:solidFill>
                  <a:srgbClr val="990000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700" b="1" dirty="0">
                <a:solidFill>
                  <a:srgbClr val="0000FF"/>
                </a:solidFill>
                <a:latin typeface="Segoe UI" pitchFamily="34" charset="0"/>
                <a:ea typeface="+mn-ea"/>
                <a:cs typeface="+mn-cs"/>
              </a:rPr>
              <a:t>Перенос сроков аттестации в пределах 1 года</a:t>
            </a:r>
            <a:r>
              <a:rPr lang="ru-RU" sz="27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:</a:t>
            </a:r>
            <a:br>
              <a:rPr lang="ru-RU" sz="27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7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 - </a:t>
            </a:r>
            <a:r>
              <a:rPr lang="ru-RU" sz="27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по </a:t>
            </a:r>
            <a:r>
              <a:rPr lang="ru-RU" sz="2700" b="1" i="1" u="sng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болезни</a:t>
            </a:r>
            <a:r>
              <a:rPr lang="ru-RU" sz="27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 ( больничный лист, справка),</a:t>
            </a:r>
            <a:br>
              <a:rPr lang="ru-RU" sz="27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7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- если срок категории истек во время </a:t>
            </a:r>
            <a:r>
              <a:rPr lang="ru-RU" sz="2700" b="1" i="1" u="sng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отпуска до 1 года </a:t>
            </a:r>
            <a:br>
              <a:rPr lang="ru-RU" sz="2700" b="1" i="1" u="sng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7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или зарубежной командировки (стажировки ),</a:t>
            </a:r>
            <a:br>
              <a:rPr lang="ru-RU" sz="27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7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 -если работник перешел в год аттестации</a:t>
            </a:r>
            <a:br>
              <a:rPr lang="ru-RU" sz="27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7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на новое место работы  </a:t>
            </a:r>
            <a:r>
              <a:rPr lang="ru-RU" sz="2700" b="1" i="1" u="sng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в связи с </a:t>
            </a:r>
            <a:r>
              <a:rPr lang="ru-RU" sz="2700" b="1" i="1" u="sng" dirty="0" err="1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сокрашением</a:t>
            </a:r>
            <a:r>
              <a:rPr lang="ru-RU" sz="27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,</a:t>
            </a:r>
            <a:br>
              <a:rPr lang="ru-RU" sz="27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700" b="1" i="1" dirty="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rPr>
              <a:t>- если работник завершает обучение </a:t>
            </a:r>
            <a:r>
              <a:rPr lang="ru-RU" sz="2700" b="1" i="1" u="sng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в ВУЗе, </a:t>
            </a:r>
            <a:r>
              <a:rPr lang="ru-RU" sz="2700" b="1" i="1" u="sng" dirty="0" err="1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>ССУЗе</a:t>
            </a:r>
            <a:r>
              <a:rPr lang="ru-RU" sz="2400" b="1" i="1" u="sng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2400" b="1" i="1" u="sng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75656" y="836712"/>
            <a:ext cx="6417734" cy="939801"/>
          </a:xfrm>
        </p:spPr>
        <p:txBody>
          <a:bodyPr>
            <a:normAutofit fontScale="85000" lnSpcReduction="20000"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ОБЯЗАТЕЛЬНАЯ АТТЕСТАЦИЯ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078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160</TotalTime>
  <Words>454</Words>
  <Application>Microsoft Office PowerPoint</Application>
  <PresentationFormat>Экран (4:3)</PresentationFormat>
  <Paragraphs>73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Волна</vt:lpstr>
      <vt:lpstr>Формы и процедуры аттестации педагогических кадров  в 2013 году. Дополнения и изменения.</vt:lpstr>
      <vt:lpstr>Сайт МО и Н РТ  Раздел педагогическая аттестация  (нормативные документы)</vt:lpstr>
      <vt:lpstr>Приказ  Министерства здравоохранения  и социального развития    РФ от 26 августа 2010 г.  №761н  «Об утверждении Единого  квалификационного справочника  руководителей, специалистов и служащих.  Раздел «Квалификационные характеристики  должностей работников образования»</vt:lpstr>
      <vt:lpstr>Презентация PowerPoint</vt:lpstr>
      <vt:lpstr>Изменения в порядке аттестации </vt:lpstr>
      <vt:lpstr>Аттестация с целью подтверждения  соответствия  занимаемой должности  проводится по представлению работодателя один раз в 5 лет в отношении тех,  у кого нет квалификационных категорий      Процедура аттестации:  Оценка профессиональной деятельност</vt:lpstr>
      <vt:lpstr>Отказ работника от прохождения  аттестации с целью подтверждения  соответствия занимаемой  должности является  нарушением трудовой дисциплины, влекущее за собой  дисциплинарные взыскания в соответствии со  статьей 192 ТК РФ </vt:lpstr>
      <vt:lpstr>Не подлежат аттестации работники: проработавшие в должности менее 2 лет: беременные женщины, либо находящиеся  в отпуске по беременности  и родам или по уходу за ребенком до 3-х лет . Их аттестация проводится через 2 года  после выхода из отпуска </vt:lpstr>
      <vt:lpstr>Соглашение разрабатывается на 2013-2016 годы  Перенос сроков аттестации в пределах 1 года:  - по болезни ( больничный лист, справка), - если срок категории истек во время отпуска до 1 года  или зарубежной командировки (стажировки ),  -если работник перешел в год аттестации на новое место работы  в связи с сокрашением, - если работник завершает обучение в ВУЗе, ССУЗе  </vt:lpstr>
      <vt:lpstr>Методика  оценки квалификации  педагогических работников</vt:lpstr>
      <vt:lpstr>Проводится по заявлению педагогических работников  до истечения срока  имеющейся квалификационной категории          Досрочная аттестация  разрешается через 2 года после предыдущей аттестации  Процедура аттестации: экспертная оценка. </vt:lpstr>
      <vt:lpstr>1.Работник подает в комиссию лично: Заявление по установленной форме (дополнения будут) 2.Справка о профессиональном тестировании  (работник проходит заранее) 3. Копия аттестационного листа или другого  документа по итогам предыдущей аттестации ( для высшей категории)  Готовят эксперты на аттестуемого работника (кто впервые): 1. Экспертное заключение, экспертный лист  2. Вписывают  в пункт 8 аттестационного листа       результаты экспертизы </vt:lpstr>
      <vt:lpstr> На СЗД – 60 баллов  На первую категорию – 70 баллов  На высшую категорию – 80 баллов  При  нехватке - 2 балла добавляются автоматично</vt:lpstr>
      <vt:lpstr>Внимание! Если тестирование  не пройдено заранее , заявление   на аттестацию  без справки об итогах  тестирования не принимается </vt:lpstr>
      <vt:lpstr>Для впервые аттестуемых:  - 1 независимый эксперт и зам.директора ОУ по месту работы аттестуемого  Для подтверждающих категорию:  в форме карты результативности (руководитель  и директор ИМЦ)  Аттестуемый имеет право потребовать независимых экспертов </vt:lpstr>
      <vt:lpstr> Независимые эксперты не направляются  к педагогическим работникам  (при повторной аттестации)  (п.4.8 приказа МОиН РТ № 284 от 31.01.13),  при наличии у них: достижений на профессиональных  конкурсах, предметных олимпиадах и др.  государственных, отраслевых наград.  К руководящим работникам, аттестуемым  по педагогическим должностям , независимые  эксперты направляются обязательно  (исключения готовятся).  </vt:lpstr>
      <vt:lpstr> Проводится по заявлению педагогических работников  до истечения срока  имеющейся квалификационной категории          Досрочная аттестация  разрешается через 2 года после предыдущей аттестации  Процедура аттестации: экспертная оценка.</vt:lpstr>
      <vt:lpstr>Требования  для присвоения первой  категории:  Результаты усвоения программ воспитанниками  и показатели их достижений  выше средних в организации, районе,  республике -  Использование современных технологий  - участие воспитанников в республиканских олимпиадах, конкурсах, соревнованиях Требования для присвоения  высшей категории  дополнительно - наличие  первой категории; - участие воспитанников во всероссийских олимпиадах,  конкурсах, соревнованиях; активное распространение  инновационного опыта по повышению  качества обучения и воспитания </vt:lpstr>
      <vt:lpstr>Должны проходить  все через  3 года.(не до жидая срока аттестации)</vt:lpstr>
      <vt:lpstr>СПАСИБО  ЗА  ВНИМАНИЕ! </vt:lpstr>
    </vt:vector>
  </TitlesOfParts>
  <Company>Kraftway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Формы и процедуры аттестации педагогических кадров  в 2013 году</dc:title>
  <dc:creator>Нияз</dc:creator>
  <cp:lastModifiedBy>Admin IK</cp:lastModifiedBy>
  <cp:revision>13</cp:revision>
  <dcterms:created xsi:type="dcterms:W3CDTF">2013-11-08T10:52:26Z</dcterms:created>
  <dcterms:modified xsi:type="dcterms:W3CDTF">2013-11-10T20:17:08Z</dcterms:modified>
</cp:coreProperties>
</file>